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84" r:id="rId3"/>
    <p:sldId id="285" r:id="rId4"/>
    <p:sldId id="286" r:id="rId5"/>
    <p:sldId id="287" r:id="rId6"/>
    <p:sldId id="288" r:id="rId7"/>
    <p:sldId id="289" r:id="rId8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265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638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883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491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09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34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76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6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218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79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17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346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A6B5F-0118-47D9-BD00-E16B7DBE0FF3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40FBF-DD9E-41E1-A9EE-59CB05794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266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81000"/>
            <a:ext cx="6248400" cy="8382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Clinical Nutrition And Dietetics(CND) 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Program Specific Outcomes 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 lvl="0">
              <a:lnSpc>
                <a:spcPct val="114000"/>
              </a:lnSpc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685800" y="1676400"/>
          <a:ext cx="5486400" cy="5912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79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This course helps the student to learn to appreciate the relationship between food, nutrition and health.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course emphasizes on the composition of food with exploration of scientific knowledge.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This course throws light on different organs, their functions and relations to different diseases.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students will be able to gain knowledge about nutrients, their chemistry, metabolic processes and their interrelationship.</a:t>
                      </a:r>
                    </a:p>
                    <a:p>
                      <a:pPr algn="just"/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7183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course helps in understanding the physical development of the body and role of nutrition in different stages of life.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970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6.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student will be able to gain knowledge about different diseases and their relation to food.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970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7.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It acquaints the students with recent trends in the practice of therapeutic nutrition.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970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8.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course helps to understand the health problems of the community and how to solve them.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810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81000" y="381000"/>
            <a:ext cx="6096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B.Sc.</a:t>
            </a: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–I</a:t>
            </a:r>
            <a:r>
              <a:rPr lang="en-US" baseline="30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year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Clinical Nutrition </a:t>
            </a:r>
            <a:endParaRPr kumimoji="0" lang="en-US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Major </a:t>
            </a: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Introduction to Food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After the completion of the course the student will be able to: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746386"/>
              </p:ext>
            </p:extLst>
          </p:nvPr>
        </p:nvGraphicFramePr>
        <p:xfrm>
          <a:off x="685800" y="3124200"/>
          <a:ext cx="5486400" cy="32171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9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Appreciate the relationship between food, nutrition and health.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the concept of balanced diets and meal planning.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4171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Perform different methods of cooking and prevent nutrient losses.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4171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Plan and prepare meals and nutritious diet for various age groups. 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57200" y="381000"/>
            <a:ext cx="59436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B.Sc.-I</a:t>
            </a:r>
            <a:r>
              <a:rPr kumimoji="0" lang="en-US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year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Clinical Nutrition </a:t>
            </a:r>
            <a:endParaRPr lang="en-U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Basic Nutrition.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After the completion of the course the student will be able to: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9600" y="3200400"/>
          <a:ext cx="5486400" cy="4755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9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Apply basic nutrition knowledge in making foods choices and obtaining an adequate diet.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Calculate energy requirements and the Recommended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Dietary Allowances.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4171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the functions and role of macronutrients, their requirements and the effect of deficiency and excess.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1269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Analyze the role of various minerals and vitamins important in maintaining health.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Appreciate the importance of water and electrolytes in the human body.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41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6.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Gain competence in connecting the role of various nutrients in maintaining health and learn to enhance traditional recipes.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81000"/>
            <a:ext cx="6248400" cy="8382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>
              <a:spcBef>
                <a:spcPct val="0"/>
              </a:spcBef>
              <a:defRPr/>
            </a:pP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81000" y="304800"/>
            <a:ext cx="60960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B.Sc.-II year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Clinical Nutrition </a:t>
            </a:r>
            <a:endParaRPr lang="en-U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Major </a:t>
            </a: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Human Biochemistry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After the completion of the course the student will be able to: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1815"/>
              </p:ext>
            </p:extLst>
          </p:nvPr>
        </p:nvGraphicFramePr>
        <p:xfrm>
          <a:off x="609600" y="3048000"/>
          <a:ext cx="5486400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9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the biological mechanism and chemical reaction of nutrients.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the biological basis of septic clinical interventions in the treatment of septic disease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Assess the Biochemical functions of various nutrients.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1000" y="304800"/>
            <a:ext cx="6096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B.Sc. II year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Clinical Nutrition </a:t>
            </a:r>
            <a:endParaRPr lang="en-U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Human Physiology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After the completion of the course the student will be able to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Mangal" pitchFamily="18" charset="0"/>
              </a:rPr>
              <a:t>: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9600" y="2895600"/>
          <a:ext cx="5486400" cy="29115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9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the functional structure of the human body.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Develop insight of normal functioning of all the organs and systems of the body and their interactions.</a:t>
                      </a:r>
                      <a:endParaRPr lang="en-US" sz="16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Comprehend the path physiology of commonly occurring diseases.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41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Correlate physiology with various disorders and their pathogenesis.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81000" y="381000"/>
            <a:ext cx="6172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B.Sc.–III</a:t>
            </a:r>
            <a:r>
              <a:rPr kumimoji="0" lang="en-US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year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Clinical Nutrition </a:t>
            </a:r>
            <a:endParaRPr lang="en-U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Major-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Advanced Clinical Nutrition and Dietetics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After the completion of the course the student will be able to: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511370"/>
              </p:ext>
            </p:extLst>
          </p:nvPr>
        </p:nvGraphicFramePr>
        <p:xfrm>
          <a:off x="609600" y="2971800"/>
          <a:ext cx="5486400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9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Basic concepts of diet therapy.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Therapeutic adaption of normal diet.</a:t>
                      </a:r>
                      <a:endParaRPr lang="en-US" sz="16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Team approach to nutritional care.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Diet counseling, education of the patient and follow up.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Different types of diseases and their dietary treatments.</a:t>
                      </a:r>
                    </a:p>
                    <a:p>
                      <a:pPr lvl="0" algn="just"/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81000" y="381000"/>
            <a:ext cx="61722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B.Sc.-III</a:t>
            </a:r>
            <a:r>
              <a:rPr kumimoji="0" lang="en-US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year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Clinical Nutrition </a:t>
            </a:r>
            <a:endParaRPr lang="en-U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Food Microbiology, Sanitation and Hygiene 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After the completion of the course the student will be able to: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076737"/>
              </p:ext>
            </p:extLst>
          </p:nvPr>
        </p:nvGraphicFramePr>
        <p:xfrm>
          <a:off x="609600" y="3124200"/>
          <a:ext cx="5562600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Introduction and general morphology of microbiology.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Characteristics of bacteria, fungi, virus, protozoa and algae.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628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Microbiology of different food – spoilage and contamination.</a:t>
                      </a:r>
                    </a:p>
                    <a:p>
                      <a:pPr lvl="0" algn="just"/>
                      <a:endParaRPr lang="en-US" sz="18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Environmental microbiology- water, air and soil.</a:t>
                      </a:r>
                    </a:p>
                    <a:p>
                      <a:pPr lvl="0" algn="just"/>
                      <a:endParaRPr lang="en-US" sz="18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Food born illnesses.</a:t>
                      </a:r>
                    </a:p>
                    <a:p>
                      <a:pPr lvl="0" algn="just"/>
                      <a:endParaRPr lang="en-US" sz="18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6.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Importance of personal hygiene of food handler.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40</TotalTime>
  <Words>736</Words>
  <Application>Microsoft Office PowerPoint</Application>
  <PresentationFormat>On-screen Show (4:3)</PresentationFormat>
  <Paragraphs>163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8</cp:revision>
  <dcterms:created xsi:type="dcterms:W3CDTF">2024-08-06T06:03:55Z</dcterms:created>
  <dcterms:modified xsi:type="dcterms:W3CDTF">2024-08-28T07:59:18Z</dcterms:modified>
</cp:coreProperties>
</file>